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26"/>
  </p:notesMasterIdLst>
  <p:sldIdLst>
    <p:sldId id="330" r:id="rId2"/>
    <p:sldId id="397" r:id="rId3"/>
    <p:sldId id="432" r:id="rId4"/>
    <p:sldId id="301" r:id="rId5"/>
    <p:sldId id="438" r:id="rId6"/>
    <p:sldId id="433" r:id="rId7"/>
    <p:sldId id="434" r:id="rId8"/>
    <p:sldId id="435" r:id="rId9"/>
    <p:sldId id="436" r:id="rId10"/>
    <p:sldId id="437" r:id="rId11"/>
    <p:sldId id="439" r:id="rId12"/>
    <p:sldId id="440" r:id="rId13"/>
    <p:sldId id="441" r:id="rId14"/>
    <p:sldId id="442" r:id="rId15"/>
    <p:sldId id="443" r:id="rId16"/>
    <p:sldId id="444" r:id="rId17"/>
    <p:sldId id="445" r:id="rId18"/>
    <p:sldId id="446" r:id="rId19"/>
    <p:sldId id="447" r:id="rId20"/>
    <p:sldId id="448" r:id="rId21"/>
    <p:sldId id="449" r:id="rId22"/>
    <p:sldId id="450" r:id="rId23"/>
    <p:sldId id="451" r:id="rId24"/>
    <p:sldId id="46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729"/>
  </p:normalViewPr>
  <p:slideViewPr>
    <p:cSldViewPr snapToGrid="0" snapToObjects="1">
      <p:cViewPr varScale="1">
        <p:scale>
          <a:sx n="115" d="100"/>
          <a:sy n="115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988620-236B-FF4F-A589-E153EC69A827}" type="datetimeFigureOut">
              <a:rPr lang="en-US" smtClean="0"/>
              <a:t>1/22/21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5D63D2-E8C3-1C43-BAE1-632EAE883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18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1" name="Slide Image Placeholder 1">
            <a:extLst>
              <a:ext uri="{FF2B5EF4-FFF2-40B4-BE49-F238E27FC236}">
                <a16:creationId xmlns:a16="http://schemas.microsoft.com/office/drawing/2014/main" id="{C5418B0B-FBDE-324D-8AC7-1CB7E061DD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42" name="Notes Placeholder 2">
            <a:extLst>
              <a:ext uri="{FF2B5EF4-FFF2-40B4-BE49-F238E27FC236}">
                <a16:creationId xmlns:a16="http://schemas.microsoft.com/office/drawing/2014/main" id="{9568C269-F62E-6046-ACA2-0F75A392856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5043" name="Slide Number Placeholder 3">
            <a:extLst>
              <a:ext uri="{FF2B5EF4-FFF2-40B4-BE49-F238E27FC236}">
                <a16:creationId xmlns:a16="http://schemas.microsoft.com/office/drawing/2014/main" id="{2D2D0D7D-CE9A-8244-9801-21ADCB5744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689A70FA-0EE9-AA42-AE8A-EE40B56E441E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85442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2972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0725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>
            <a:extLst>
              <a:ext uri="{FF2B5EF4-FFF2-40B4-BE49-F238E27FC236}">
                <a16:creationId xmlns:a16="http://schemas.microsoft.com/office/drawing/2014/main" id="{F5950E33-21E0-0947-BB0C-0261C34FD5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8114" name="Notes Placeholder 2">
            <a:extLst>
              <a:ext uri="{FF2B5EF4-FFF2-40B4-BE49-F238E27FC236}">
                <a16:creationId xmlns:a16="http://schemas.microsoft.com/office/drawing/2014/main" id="{AAD60AB8-6C6F-4640-8432-47FD975C01F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>
            <a:extLst>
              <a:ext uri="{FF2B5EF4-FFF2-40B4-BE49-F238E27FC236}">
                <a16:creationId xmlns:a16="http://schemas.microsoft.com/office/drawing/2014/main" id="{FAE5E4F4-6B4E-574E-B560-30B98A0B2C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A8DC4501-A94C-1241-A1FB-A3F041E72605}" type="slidenum">
              <a:rPr lang="en-US" altLang="en-US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1145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1527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45869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83411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>
            <a:extLst>
              <a:ext uri="{FF2B5EF4-FFF2-40B4-BE49-F238E27FC236}">
                <a16:creationId xmlns:a16="http://schemas.microsoft.com/office/drawing/2014/main" id="{F5950E33-21E0-0947-BB0C-0261C34FD5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8114" name="Notes Placeholder 2">
            <a:extLst>
              <a:ext uri="{FF2B5EF4-FFF2-40B4-BE49-F238E27FC236}">
                <a16:creationId xmlns:a16="http://schemas.microsoft.com/office/drawing/2014/main" id="{AAD60AB8-6C6F-4640-8432-47FD975C01F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>
            <a:extLst>
              <a:ext uri="{FF2B5EF4-FFF2-40B4-BE49-F238E27FC236}">
                <a16:creationId xmlns:a16="http://schemas.microsoft.com/office/drawing/2014/main" id="{FAE5E4F4-6B4E-574E-B560-30B98A0B2C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A8DC4501-A94C-1241-A1FB-A3F041E72605}" type="slidenum">
              <a:rPr lang="en-US" altLang="en-US"/>
              <a:pPr/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08821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13286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52652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7805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Slide Image Placeholder 1">
            <a:extLst>
              <a:ext uri="{FF2B5EF4-FFF2-40B4-BE49-F238E27FC236}">
                <a16:creationId xmlns:a16="http://schemas.microsoft.com/office/drawing/2014/main" id="{F8224023-7B71-5F4D-B831-48AB63A426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2" name="Notes Placeholder 2">
            <a:extLst>
              <a:ext uri="{FF2B5EF4-FFF2-40B4-BE49-F238E27FC236}">
                <a16:creationId xmlns:a16="http://schemas.microsoft.com/office/drawing/2014/main" id="{4B016567-CC06-AC45-B148-9AEC5840C2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76803" name="Slide Number Placeholder 3">
            <a:extLst>
              <a:ext uri="{FF2B5EF4-FFF2-40B4-BE49-F238E27FC236}">
                <a16:creationId xmlns:a16="http://schemas.microsoft.com/office/drawing/2014/main" id="{063A9521-5F35-CF4C-8BC6-48D143C977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3B8AD96-82C4-F846-A8BD-7B5D30993E9C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41730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58986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>
            <a:extLst>
              <a:ext uri="{FF2B5EF4-FFF2-40B4-BE49-F238E27FC236}">
                <a16:creationId xmlns:a16="http://schemas.microsoft.com/office/drawing/2014/main" id="{F5950E33-21E0-0947-BB0C-0261C34FD5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8114" name="Notes Placeholder 2">
            <a:extLst>
              <a:ext uri="{FF2B5EF4-FFF2-40B4-BE49-F238E27FC236}">
                <a16:creationId xmlns:a16="http://schemas.microsoft.com/office/drawing/2014/main" id="{AAD60AB8-6C6F-4640-8432-47FD975C01F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>
            <a:extLst>
              <a:ext uri="{FF2B5EF4-FFF2-40B4-BE49-F238E27FC236}">
                <a16:creationId xmlns:a16="http://schemas.microsoft.com/office/drawing/2014/main" id="{FAE5E4F4-6B4E-574E-B560-30B98A0B2C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A8DC4501-A94C-1241-A1FB-A3F041E72605}" type="slidenum">
              <a:rPr lang="en-US" altLang="en-US"/>
              <a:pPr/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3511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95437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>
            <a:extLst>
              <a:ext uri="{FF2B5EF4-FFF2-40B4-BE49-F238E27FC236}">
                <a16:creationId xmlns:a16="http://schemas.microsoft.com/office/drawing/2014/main" id="{F5950E33-21E0-0947-BB0C-0261C34FD5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8114" name="Notes Placeholder 2">
            <a:extLst>
              <a:ext uri="{FF2B5EF4-FFF2-40B4-BE49-F238E27FC236}">
                <a16:creationId xmlns:a16="http://schemas.microsoft.com/office/drawing/2014/main" id="{AAD60AB8-6C6F-4640-8432-47FD975C01F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>
            <a:extLst>
              <a:ext uri="{FF2B5EF4-FFF2-40B4-BE49-F238E27FC236}">
                <a16:creationId xmlns:a16="http://schemas.microsoft.com/office/drawing/2014/main" id="{FAE5E4F4-6B4E-574E-B560-30B98A0B2C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A8DC4501-A94C-1241-A1FB-A3F041E72605}" type="slidenum">
              <a:rPr lang="en-US" altLang="en-US"/>
              <a:pPr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7206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>
            <a:extLst>
              <a:ext uri="{FF2B5EF4-FFF2-40B4-BE49-F238E27FC236}">
                <a16:creationId xmlns:a16="http://schemas.microsoft.com/office/drawing/2014/main" id="{F5950E33-21E0-0947-BB0C-0261C34FD5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8114" name="Notes Placeholder 2">
            <a:extLst>
              <a:ext uri="{FF2B5EF4-FFF2-40B4-BE49-F238E27FC236}">
                <a16:creationId xmlns:a16="http://schemas.microsoft.com/office/drawing/2014/main" id="{AAD60AB8-6C6F-4640-8432-47FD975C01F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>
            <a:extLst>
              <a:ext uri="{FF2B5EF4-FFF2-40B4-BE49-F238E27FC236}">
                <a16:creationId xmlns:a16="http://schemas.microsoft.com/office/drawing/2014/main" id="{FAE5E4F4-6B4E-574E-B560-30B98A0B2C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A8DC4501-A94C-1241-A1FB-A3F041E72605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4613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4989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8990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3" name="Slide Image Placeholder 1">
            <a:extLst>
              <a:ext uri="{FF2B5EF4-FFF2-40B4-BE49-F238E27FC236}">
                <a16:creationId xmlns:a16="http://schemas.microsoft.com/office/drawing/2014/main" id="{F5950E33-21E0-0947-BB0C-0261C34FD5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8114" name="Notes Placeholder 2">
            <a:extLst>
              <a:ext uri="{FF2B5EF4-FFF2-40B4-BE49-F238E27FC236}">
                <a16:creationId xmlns:a16="http://schemas.microsoft.com/office/drawing/2014/main" id="{AAD60AB8-6C6F-4640-8432-47FD975C01F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8115" name="Slide Number Placeholder 3">
            <a:extLst>
              <a:ext uri="{FF2B5EF4-FFF2-40B4-BE49-F238E27FC236}">
                <a16:creationId xmlns:a16="http://schemas.microsoft.com/office/drawing/2014/main" id="{FAE5E4F4-6B4E-574E-B560-30B98A0B2C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A8DC4501-A94C-1241-A1FB-A3F041E72605}" type="slidenum">
              <a:rPr lang="en-US" altLang="en-US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0074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9836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77677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3" name="Slide Image Placeholder 1">
            <a:extLst>
              <a:ext uri="{FF2B5EF4-FFF2-40B4-BE49-F238E27FC236}">
                <a16:creationId xmlns:a16="http://schemas.microsoft.com/office/drawing/2014/main" id="{7342B843-0120-3545-B348-F50D82A5ED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3234" name="Notes Placeholder 2">
            <a:extLst>
              <a:ext uri="{FF2B5EF4-FFF2-40B4-BE49-F238E27FC236}">
                <a16:creationId xmlns:a16="http://schemas.microsoft.com/office/drawing/2014/main" id="{FCAE8763-53CF-D34A-B71E-049107BF23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23235" name="Slide Number Placeholder 3">
            <a:extLst>
              <a:ext uri="{FF2B5EF4-FFF2-40B4-BE49-F238E27FC236}">
                <a16:creationId xmlns:a16="http://schemas.microsoft.com/office/drawing/2014/main" id="{D3F33417-ECEB-1547-B6C4-AE93FD67BD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FF3E8A3D-A686-B444-AB89-0D6F770CB459}" type="slidenum">
              <a:rPr lang="en-US" altLang="en-US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9491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B15A8-ADD3-054B-AC17-185E3A87FC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BF7D22-94C2-BA4B-B0A2-B69C3459F1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DF50E-7197-F144-8AE6-F57A6A8AC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11D04-457A-1C41-B2BF-1FCDCBB82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8313F-385F-6E4A-89EF-BD68AAE2E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596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DE523-FE7B-CE4B-962C-5C921D68A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400AF5-6ED1-7046-925F-0EF4054B45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AFA2F-011E-E647-BF93-5C5E3692F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3BAF9-4B21-7642-BB7E-98D3B1322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425BD-E84F-4A4C-9B1F-CD8D701D5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809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B3EC99-48B9-844C-83C3-E461FA6BF8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0487C4-539F-F04A-A619-D10123896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D4D76-6240-0E45-83F1-93E82724B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E5CDD-7A9C-0D4C-9939-8DB148D77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CE292-0CC6-EA49-A7CA-B3A197A1E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726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6667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CAB5D-68B0-1F46-A7F2-D30431DFD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882A2-0C80-834B-B518-EAB83E48F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5C7D1-C232-754C-A5A9-D46E9AF7F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0DC54-39D6-D44E-8065-2B973BA86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DF4F0-25C2-094A-AE12-08E79C31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699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AA491-6B83-7C42-8A44-BE323264E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5FE1AF-5849-4342-BC12-765B181BD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1FBE4-E46D-D94D-B3BF-90A2AAEB5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79126-1958-264A-A3A1-1D509449E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F79FB-CE4E-FE4F-A5B4-1AA75C87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900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057E9-00B6-9045-8A50-BC1828E36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FF7B0-20B1-2A42-874D-56218E1473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A38F0-6B18-804E-935D-BE4D541DD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8779DC-1C1E-F640-B880-BC52CD350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07EEC5-247D-D944-AF79-D2D82FFBF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9FF312-9E0E-8147-941D-56A1DC7D1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7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FEBD-CA13-3246-A6D8-A50AAF35F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CE6F7-7ADD-5B48-BA97-CBB75D7C8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AD2748-85A0-934C-9DF9-1DFB06CF2D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8CE10C-23DF-2044-8B4B-746F72BEF4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3002DB-DEEF-E443-A6C1-8D83DAB733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45AD66-5E7E-4743-98BD-B0363C303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0EB24E-0EEC-F344-A2D3-614B46B01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8A613B-2234-DF40-AB49-227B1B1A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324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93C62-00FC-2749-8756-AF175123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FE1704-872B-DD4A-BA86-46B27E73C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B0975-0F32-6046-8CDA-998E6B089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3A8FA8-D004-E240-AA0C-9EDDC6A6C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48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07F031-4B0F-0B4B-8AD2-CDB6E7645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122FCB-F944-3942-8D33-EC33195D4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063EB-2589-AB47-A8A2-3C664897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18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4DBF7-CC8A-C847-B3C2-D0F6FEA5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EA8FA-D253-6A4E-BDC3-ED619ED76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4AF31-15F7-B24C-A884-2FC6128B2D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B73E3F-033C-2A48-94BA-5FA66BF38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F01F15-8E03-F944-B3F7-D68BEF3C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03A0A-3D4E-8744-AA54-903FDC595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13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FB104-2030-1C40-8847-D0313AEE2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20D7B-88F1-C74A-8D09-6DB29C5593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65380F-DFFE-2945-BE49-E6B2F63A6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63804D-9E8F-5C45-8FBD-74FD0C21B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06DC8F-5E4C-7E48-87BA-9774E4CEC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A652E8-6E22-1542-B580-54225B77D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577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9E6B62-3E61-4A4F-9404-DB926E5CF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24291-B7B7-234A-95DB-9A181F1C0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B1278-7F0D-2C47-B799-E45753E6AD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D792E-2D3D-6842-9725-7C89EB761D6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6CDC7-B811-B346-B22E-D0622C62B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AB557-D70D-6C43-9307-0D1DCCB2F2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1D99C1-7CEC-CA4A-9096-9C5F3FB75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0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Picture 11" descr="16x9_BG-02.jpg">
            <a:extLst>
              <a:ext uri="{FF2B5EF4-FFF2-40B4-BE49-F238E27FC236}">
                <a16:creationId xmlns:a16="http://schemas.microsoft.com/office/drawing/2014/main" id="{173658F4-DC00-6447-BC09-6E5689310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028EE7B-EE9C-014C-AA65-FF6E839817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075" name="Picture 7">
            <a:extLst>
              <a:ext uri="{FF2B5EF4-FFF2-40B4-BE49-F238E27FC236}">
                <a16:creationId xmlns:a16="http://schemas.microsoft.com/office/drawing/2014/main" id="{34C01A78-EB00-434B-B772-95421451F2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6" name="TextBox 9">
            <a:extLst>
              <a:ext uri="{FF2B5EF4-FFF2-40B4-BE49-F238E27FC236}">
                <a16:creationId xmlns:a16="http://schemas.microsoft.com/office/drawing/2014/main" id="{10300294-B7B3-BD43-BD46-E5FE2AF47A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4000" b="1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4000" b="1" i="1" dirty="0">
              <a:solidFill>
                <a:schemeClr val="bg1"/>
              </a:solidFill>
            </a:endParaRPr>
          </a:p>
          <a:p>
            <a:pPr algn="ctr"/>
            <a:r>
              <a:rPr lang="en-US" altLang="en-US" sz="3200" b="1" i="1" dirty="0">
                <a:solidFill>
                  <a:schemeClr val="bg1"/>
                </a:solidFill>
              </a:rPr>
              <a:t>Detect Cancer Metastasis in Gigapixel Pathology Images</a:t>
            </a:r>
          </a:p>
          <a:p>
            <a:pPr algn="ctr"/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3077" name="TextBox 10">
            <a:extLst>
              <a:ext uri="{FF2B5EF4-FFF2-40B4-BE49-F238E27FC236}">
                <a16:creationId xmlns:a16="http://schemas.microsoft.com/office/drawing/2014/main" id="{52A3B580-FC9B-4749-8EB1-FDE29D1893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96098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8EA547-4212-0E4B-87B0-25EA322C6B78}"/>
              </a:ext>
            </a:extLst>
          </p:cNvPr>
          <p:cNvSpPr/>
          <p:nvPr/>
        </p:nvSpPr>
        <p:spPr>
          <a:xfrm>
            <a:off x="5617430" y="3709095"/>
            <a:ext cx="533400" cy="533400"/>
          </a:xfrm>
          <a:prstGeom prst="rect">
            <a:avLst/>
          </a:prstGeom>
          <a:noFill/>
          <a:ln w="190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2.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Data Processing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1734064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Patches extracting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Slide a window across the slides to extract patches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Extract 299 x 299 patches with same center from different levels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Determine label by the 128 x 128 patch of interest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10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F90C22-CD29-4843-A3B3-308D6C0EF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7177" y="2648951"/>
            <a:ext cx="2286787" cy="17608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81C001-1AFD-0C48-B99D-69427896AA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7178" y="4491963"/>
            <a:ext cx="2286787" cy="17608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E70B936-2EE4-174F-9268-CE348530F49D}"/>
              </a:ext>
            </a:extLst>
          </p:cNvPr>
          <p:cNvSpPr/>
          <p:nvPr/>
        </p:nvSpPr>
        <p:spPr>
          <a:xfrm>
            <a:off x="1910065" y="3189249"/>
            <a:ext cx="227972" cy="208976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C822A7-3B9B-614B-9BB8-17A7B7CFD443}"/>
              </a:ext>
            </a:extLst>
          </p:cNvPr>
          <p:cNvSpPr/>
          <p:nvPr/>
        </p:nvSpPr>
        <p:spPr>
          <a:xfrm>
            <a:off x="1947874" y="5023304"/>
            <a:ext cx="224560" cy="205849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5145A9-A6F4-8949-88A3-7F9455428FB2}"/>
              </a:ext>
            </a:extLst>
          </p:cNvPr>
          <p:cNvSpPr/>
          <p:nvPr/>
        </p:nvSpPr>
        <p:spPr>
          <a:xfrm>
            <a:off x="5764672" y="3872422"/>
            <a:ext cx="228407" cy="209375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35118B-C489-9D4A-975E-BEF2C0F2B5EF}"/>
              </a:ext>
            </a:extLst>
          </p:cNvPr>
          <p:cNvSpPr/>
          <p:nvPr/>
        </p:nvSpPr>
        <p:spPr>
          <a:xfrm>
            <a:off x="5290295" y="3382938"/>
            <a:ext cx="1219200" cy="1219200"/>
          </a:xfrm>
          <a:prstGeom prst="rect">
            <a:avLst/>
          </a:prstGeom>
          <a:noFill/>
          <a:ln w="190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69D41C7-4B43-D74E-A0CB-EF50D39EFF46}"/>
              </a:ext>
            </a:extLst>
          </p:cNvPr>
          <p:cNvCxnSpPr>
            <a:stCxn id="6" idx="3"/>
            <a:endCxn id="14" idx="1"/>
          </p:cNvCxnSpPr>
          <p:nvPr/>
        </p:nvCxnSpPr>
        <p:spPr>
          <a:xfrm>
            <a:off x="2138037" y="3293737"/>
            <a:ext cx="3626635" cy="683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DFF2001-0449-DA49-93CA-0890767D3540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2172434" y="3977110"/>
            <a:ext cx="3592238" cy="1149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8F83C262-862D-D14A-B7F0-F964C0F133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25765" y="4542085"/>
            <a:ext cx="1524636" cy="152463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F1C48E-CC7C-8D40-9E27-1ADAA025F3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32116" y="2801183"/>
            <a:ext cx="1518285" cy="1518285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D52C3A2-E4FB-FB44-A753-F3F542AC59C1}"/>
              </a:ext>
            </a:extLst>
          </p:cNvPr>
          <p:cNvCxnSpPr>
            <a:stCxn id="8" idx="3"/>
            <a:endCxn id="21" idx="1"/>
          </p:cNvCxnSpPr>
          <p:nvPr/>
        </p:nvCxnSpPr>
        <p:spPr>
          <a:xfrm flipV="1">
            <a:off x="6150830" y="3560326"/>
            <a:ext cx="1881286" cy="415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F283EE6-36DC-2D49-A4F5-A9B3A946B942}"/>
              </a:ext>
            </a:extLst>
          </p:cNvPr>
          <p:cNvCxnSpPr>
            <a:stCxn id="11" idx="3"/>
            <a:endCxn id="19" idx="1"/>
          </p:cNvCxnSpPr>
          <p:nvPr/>
        </p:nvCxnSpPr>
        <p:spPr>
          <a:xfrm>
            <a:off x="6509495" y="3992538"/>
            <a:ext cx="1516270" cy="13118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929A93E-BB8D-5449-AF0E-B53A17AD2E47}"/>
              </a:ext>
            </a:extLst>
          </p:cNvPr>
          <p:cNvSpPr txBox="1"/>
          <p:nvPr/>
        </p:nvSpPr>
        <p:spPr>
          <a:xfrm rot="625244">
            <a:off x="2817033" y="3189249"/>
            <a:ext cx="2414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128 x 128 patch of interest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F743EF2-EC18-D34B-8040-77D0A44ECB32}"/>
              </a:ext>
            </a:extLst>
          </p:cNvPr>
          <p:cNvSpPr txBox="1"/>
          <p:nvPr/>
        </p:nvSpPr>
        <p:spPr>
          <a:xfrm rot="20452752">
            <a:off x="3472805" y="4489366"/>
            <a:ext cx="19022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Determine the label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65F877-67CB-CB49-A64E-51BDFFF9FA77}"/>
              </a:ext>
            </a:extLst>
          </p:cNvPr>
          <p:cNvSpPr txBox="1"/>
          <p:nvPr/>
        </p:nvSpPr>
        <p:spPr>
          <a:xfrm>
            <a:off x="9612155" y="3231019"/>
            <a:ext cx="1368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Level 2 Patch</a:t>
            </a:r>
          </a:p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(299 x 299)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2F2049-8BD5-4242-94EE-BD108985E7DA}"/>
              </a:ext>
            </a:extLst>
          </p:cNvPr>
          <p:cNvSpPr txBox="1"/>
          <p:nvPr/>
        </p:nvSpPr>
        <p:spPr>
          <a:xfrm>
            <a:off x="9612155" y="4940467"/>
            <a:ext cx="1368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Level 3 Patch</a:t>
            </a:r>
          </a:p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(299 x 299)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736A98-03BF-2A4F-97CD-4F6B686DDDE2}"/>
              </a:ext>
            </a:extLst>
          </p:cNvPr>
          <p:cNvSpPr txBox="1"/>
          <p:nvPr/>
        </p:nvSpPr>
        <p:spPr>
          <a:xfrm>
            <a:off x="4995747" y="5304403"/>
            <a:ext cx="20406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Surrounding context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110521A-8FD2-434B-BDE8-FA313D8A21FF}"/>
              </a:ext>
            </a:extLst>
          </p:cNvPr>
          <p:cNvCxnSpPr>
            <a:stCxn id="29" idx="0"/>
          </p:cNvCxnSpPr>
          <p:nvPr/>
        </p:nvCxnSpPr>
        <p:spPr>
          <a:xfrm flipH="1" flipV="1">
            <a:off x="5531005" y="4438187"/>
            <a:ext cx="485079" cy="866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7898E8A-6821-1E43-9E8C-B6D2BF82F5D0}"/>
              </a:ext>
            </a:extLst>
          </p:cNvPr>
          <p:cNvCxnSpPr>
            <a:stCxn id="29" idx="0"/>
          </p:cNvCxnSpPr>
          <p:nvPr/>
        </p:nvCxnSpPr>
        <p:spPr>
          <a:xfrm flipV="1">
            <a:off x="6016084" y="4155284"/>
            <a:ext cx="48321" cy="1149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5563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2.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Data Processing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3375796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Quality control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Detect tissue part (intensity &lt;= 0.8)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Ignore patches with tissue part &lt; 0.2 of the patch area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Balanced dataset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Resample the tumor patches and normal patches with the same probability. 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Training set: 6000 patch at each level (3000 tumor, 3000 normal)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Validation set: 600 patch at each level (300 tumor, 300 normal)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11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541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>
            <a:extLst>
              <a:ext uri="{FF2B5EF4-FFF2-40B4-BE49-F238E27FC236}">
                <a16:creationId xmlns:a16="http://schemas.microsoft.com/office/drawing/2014/main" id="{956BFB39-2BD0-AD4E-A94D-B2E60D80D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B786F49-FC0B-6B46-BABD-E40E410930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9219" name="Picture 7">
            <a:extLst>
              <a:ext uri="{FF2B5EF4-FFF2-40B4-BE49-F238E27FC236}">
                <a16:creationId xmlns:a16="http://schemas.microsoft.com/office/drawing/2014/main" id="{33A5CECE-F8CC-124B-844D-B637A8E9C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>
            <a:extLst>
              <a:ext uri="{FF2B5EF4-FFF2-40B4-BE49-F238E27FC236}">
                <a16:creationId xmlns:a16="http://schemas.microsoft.com/office/drawing/2014/main" id="{291415EB-45E4-034E-AEDC-C43F23F9BB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267" i="1" dirty="0">
                <a:solidFill>
                  <a:schemeClr val="bg1"/>
                </a:solidFill>
              </a:rPr>
              <a:t>3. Model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9221" name="TextBox 9">
            <a:extLst>
              <a:ext uri="{FF2B5EF4-FFF2-40B4-BE49-F238E27FC236}">
                <a16:creationId xmlns:a16="http://schemas.microsoft.com/office/drawing/2014/main" id="{98A7D749-9FC8-9249-A03E-350E05BBA2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86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3F61E037-4F10-594B-B4B9-C7DF6A7E5C8A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12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  <a:p>
            <a:pPr>
              <a:lnSpc>
                <a:spcPts val="3200"/>
              </a:lnSpc>
            </a:pP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979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3.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Model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2555828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Model structure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Two pretrained Inception V3 models </a:t>
            </a:r>
          </a:p>
          <a:p>
            <a:pPr lvl="1"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	(freeze first 295 layers)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Global Average Pooling layer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7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Concatenate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70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Two dense layers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13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914D78A-D9AE-4144-9DFA-11E1E34A00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6824074" y="3902499"/>
            <a:ext cx="2268565" cy="82468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9DEF220E-B9B0-8048-A4A4-874954AFCD49}"/>
              </a:ext>
            </a:extLst>
          </p:cNvPr>
          <p:cNvSpPr txBox="1"/>
          <p:nvPr/>
        </p:nvSpPr>
        <p:spPr>
          <a:xfrm>
            <a:off x="7154874" y="2691901"/>
            <a:ext cx="1611178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logits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801BB7-0B40-A641-9522-4F73CCA6C0A0}"/>
              </a:ext>
            </a:extLst>
          </p:cNvPr>
          <p:cNvSpPr txBox="1"/>
          <p:nvPr/>
        </p:nvSpPr>
        <p:spPr>
          <a:xfrm>
            <a:off x="7302715" y="5601522"/>
            <a:ext cx="1307223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Input (level2)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154B3F-7A4F-E24D-9DFF-AD0DEF44C947}"/>
              </a:ext>
            </a:extLst>
          </p:cNvPr>
          <p:cNvSpPr txBox="1"/>
          <p:nvPr/>
        </p:nvSpPr>
        <p:spPr>
          <a:xfrm>
            <a:off x="8532716" y="2083245"/>
            <a:ext cx="1307223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Dense 1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FA4B76E-38B8-ED44-B034-5C11D59C21C4}"/>
              </a:ext>
            </a:extLst>
          </p:cNvPr>
          <p:cNvCxnSpPr>
            <a:stCxn id="30" idx="0"/>
            <a:endCxn id="28" idx="1"/>
          </p:cNvCxnSpPr>
          <p:nvPr/>
        </p:nvCxnSpPr>
        <p:spPr>
          <a:xfrm flipV="1">
            <a:off x="7956327" y="5449123"/>
            <a:ext cx="2030" cy="152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90D992F-A649-B443-90D2-5910D52809CA}"/>
              </a:ext>
            </a:extLst>
          </p:cNvPr>
          <p:cNvCxnSpPr>
            <a:cxnSpLocks/>
            <a:stCxn id="28" idx="3"/>
            <a:endCxn id="29" idx="2"/>
          </p:cNvCxnSpPr>
          <p:nvPr/>
        </p:nvCxnSpPr>
        <p:spPr>
          <a:xfrm flipV="1">
            <a:off x="7958357" y="3030455"/>
            <a:ext cx="2106" cy="150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EB3BA08-CFB8-6A49-B9CB-0A94743C2773}"/>
              </a:ext>
            </a:extLst>
          </p:cNvPr>
          <p:cNvCxnSpPr>
            <a:cxnSpLocks/>
            <a:stCxn id="29" idx="0"/>
            <a:endCxn id="31" idx="2"/>
          </p:cNvCxnSpPr>
          <p:nvPr/>
        </p:nvCxnSpPr>
        <p:spPr>
          <a:xfrm flipV="1">
            <a:off x="7960463" y="2421799"/>
            <a:ext cx="1225865" cy="270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BC144FEC-14AC-8444-BDEA-54A5216B2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9225057" y="3902499"/>
            <a:ext cx="2268565" cy="824683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54F62B92-6937-6B4F-BC0F-C46F4058BC45}"/>
              </a:ext>
            </a:extLst>
          </p:cNvPr>
          <p:cNvSpPr txBox="1"/>
          <p:nvPr/>
        </p:nvSpPr>
        <p:spPr>
          <a:xfrm>
            <a:off x="9555857" y="2691901"/>
            <a:ext cx="1611178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logits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B6632DD-2C1B-CC48-A2C0-0BA4E86A4CD5}"/>
              </a:ext>
            </a:extLst>
          </p:cNvPr>
          <p:cNvSpPr txBox="1"/>
          <p:nvPr/>
        </p:nvSpPr>
        <p:spPr>
          <a:xfrm>
            <a:off x="9703698" y="5601522"/>
            <a:ext cx="1307223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Input (level3)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D2185C-BB55-0C4F-8C4C-4F1253D069E8}"/>
              </a:ext>
            </a:extLst>
          </p:cNvPr>
          <p:cNvSpPr txBox="1"/>
          <p:nvPr/>
        </p:nvSpPr>
        <p:spPr>
          <a:xfrm>
            <a:off x="8532716" y="1575427"/>
            <a:ext cx="1307223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Dense 2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10688F4-8954-8A4A-A55E-471248528A31}"/>
              </a:ext>
            </a:extLst>
          </p:cNvPr>
          <p:cNvCxnSpPr>
            <a:stCxn id="37" idx="0"/>
            <a:endCxn id="35" idx="1"/>
          </p:cNvCxnSpPr>
          <p:nvPr/>
        </p:nvCxnSpPr>
        <p:spPr>
          <a:xfrm flipV="1">
            <a:off x="10357310" y="5449123"/>
            <a:ext cx="2030" cy="152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D6C85E2-698D-5F4D-A160-BACFCC7E040A}"/>
              </a:ext>
            </a:extLst>
          </p:cNvPr>
          <p:cNvCxnSpPr>
            <a:cxnSpLocks/>
            <a:stCxn id="35" idx="3"/>
            <a:endCxn id="36" idx="2"/>
          </p:cNvCxnSpPr>
          <p:nvPr/>
        </p:nvCxnSpPr>
        <p:spPr>
          <a:xfrm flipV="1">
            <a:off x="10359340" y="3030455"/>
            <a:ext cx="2106" cy="150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9F3A4B5-AB5F-5A46-9CBC-70EFC6F16F35}"/>
              </a:ext>
            </a:extLst>
          </p:cNvPr>
          <p:cNvCxnSpPr>
            <a:endCxn id="31" idx="2"/>
          </p:cNvCxnSpPr>
          <p:nvPr/>
        </p:nvCxnSpPr>
        <p:spPr>
          <a:xfrm flipH="1" flipV="1">
            <a:off x="9186328" y="2421799"/>
            <a:ext cx="1115227" cy="270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3AAA1E5-6E05-DA4B-BA18-0812575A8990}"/>
              </a:ext>
            </a:extLst>
          </p:cNvPr>
          <p:cNvSpPr txBox="1"/>
          <p:nvPr/>
        </p:nvSpPr>
        <p:spPr>
          <a:xfrm>
            <a:off x="8532716" y="1080730"/>
            <a:ext cx="1307223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Output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601458E-9D2D-DA4F-9F0E-C402A882401D}"/>
              </a:ext>
            </a:extLst>
          </p:cNvPr>
          <p:cNvCxnSpPr>
            <a:endCxn id="38" idx="2"/>
          </p:cNvCxnSpPr>
          <p:nvPr/>
        </p:nvCxnSpPr>
        <p:spPr>
          <a:xfrm flipV="1">
            <a:off x="9186327" y="1913981"/>
            <a:ext cx="1" cy="152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556E024-32C4-E94C-8D64-297893DE0F46}"/>
              </a:ext>
            </a:extLst>
          </p:cNvPr>
          <p:cNvCxnSpPr>
            <a:stCxn id="38" idx="0"/>
            <a:endCxn id="51" idx="2"/>
          </p:cNvCxnSpPr>
          <p:nvPr/>
        </p:nvCxnSpPr>
        <p:spPr>
          <a:xfrm flipV="1">
            <a:off x="9186328" y="1419284"/>
            <a:ext cx="0" cy="156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8427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3.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Model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3786229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Data augmentation</a:t>
            </a:r>
          </a:p>
          <a:p>
            <a:pPr lvl="2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Horizontal flip</a:t>
            </a:r>
          </a:p>
          <a:p>
            <a:pPr lvl="2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Vertical flip</a:t>
            </a:r>
          </a:p>
          <a:p>
            <a:pPr lvl="2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Width shift</a:t>
            </a:r>
          </a:p>
          <a:p>
            <a:pPr lvl="2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Height shift</a:t>
            </a:r>
          </a:p>
          <a:p>
            <a:pPr lvl="2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Rotation</a:t>
            </a:r>
          </a:p>
          <a:p>
            <a:pPr lvl="2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Brightness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14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403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3.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Model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0355C35-A81C-8744-89D3-E3AA522B1D8A}"/>
                  </a:ext>
                </a:extLst>
              </p:cNvPr>
              <p:cNvSpPr/>
              <p:nvPr/>
            </p:nvSpPr>
            <p:spPr>
              <a:xfrm>
                <a:off x="304799" y="840243"/>
                <a:ext cx="11682628" cy="3813352"/>
              </a:xfrm>
              <a:prstGeom prst="rect">
                <a:avLst/>
              </a:prstGeom>
            </p:spPr>
            <p:txBody>
              <a:bodyPr numCol="1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  <a:defRPr/>
                </a:pPr>
                <a:r>
                  <a:rPr lang="en-US" sz="2667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Helvetica"/>
                  </a:rPr>
                  <a:t>Evaluation metrics</a:t>
                </a:r>
              </a:p>
              <a:p>
                <a:pPr lvl="2" indent="-457200">
                  <a:buFont typeface="Arial" panose="020B0604020202020204" pitchFamily="34" charset="0"/>
                  <a:buChar char="•"/>
                  <a:defRPr/>
                </a:pPr>
                <a:r>
                  <a:rPr lang="en-US" sz="2667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AUC: Area Under the ROC Curve</a:t>
                </a:r>
              </a:p>
              <a:p>
                <a:pPr lvl="2" indent="-457200">
                  <a:buFont typeface="Arial" panose="020B0604020202020204" pitchFamily="34" charset="0"/>
                  <a:buChar char="•"/>
                  <a:defRPr/>
                </a:pPr>
                <a:r>
                  <a:rPr lang="en-US" sz="2667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Recall: </a:t>
                </a:r>
                <a14:m>
                  <m:oMath xmlns:m="http://schemas.openxmlformats.org/officeDocument/2006/math">
                    <m:r>
                      <a:rPr lang="en-US" sz="2667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667" i="1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67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𝑇𝑟𝑢𝑒</m:t>
                        </m:r>
                        <m:r>
                          <a:rPr lang="en-US" sz="2667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67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𝑝𝑜𝑠𝑖𝑡𝑖𝑣𝑒</m:t>
                        </m:r>
                      </m:num>
                      <m:den>
                        <m:r>
                          <a:rPr lang="en-US" sz="2667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𝑇𝑟𝑢𝑒</m:t>
                        </m:r>
                        <m:r>
                          <a:rPr lang="en-US" sz="2667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67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𝑝𝑜𝑠𝑖𝑡𝑖𝑣𝑒</m:t>
                        </m:r>
                        <m:r>
                          <a:rPr lang="en-US" sz="2667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+ </m:t>
                        </m:r>
                        <m:r>
                          <a:rPr lang="en-US" sz="2667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𝐹𝑎𝑙𝑠𝑒</m:t>
                        </m:r>
                        <m:r>
                          <a:rPr lang="en-US" sz="2667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667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𝑛𝑒𝑔𝑎𝑡𝑖𝑣𝑒</m:t>
                        </m:r>
                      </m:den>
                    </m:f>
                  </m:oMath>
                </a14:m>
                <a:endParaRPr lang="en-US" sz="2667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lvl="2" indent="-457200">
                  <a:buFont typeface="Arial" panose="020B0604020202020204" pitchFamily="34" charset="0"/>
                  <a:buChar char="•"/>
                  <a:defRPr/>
                </a:pPr>
                <a:r>
                  <a:rPr lang="en-US" sz="2667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F</a:t>
                </a:r>
                <a:r>
                  <a:rPr lang="en-US" altLang="zh-CN" sz="2667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1</a:t>
                </a:r>
                <a:r>
                  <a:rPr lang="zh-CN" altLang="en-US" sz="2667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altLang="zh-CN" sz="2667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Score: </a:t>
                </a:r>
                <a14:m>
                  <m:oMath xmlns:m="http://schemas.openxmlformats.org/officeDocument/2006/math">
                    <m:r>
                      <a:rPr lang="en-US" altLang="zh-CN" sz="2667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sz="2667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altLang="zh-CN" sz="2667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667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𝑝𝑟𝑒𝑐𝑖𝑠𝑖𝑜𝑛</m:t>
                        </m:r>
                        <m:r>
                          <a:rPr lang="en-US" altLang="zh-CN" sz="2667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×</m:t>
                        </m:r>
                        <m:r>
                          <a:rPr lang="en-US" altLang="zh-CN" sz="2667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𝑟𝑒𝑐𝑎𝑙𝑙</m:t>
                        </m:r>
                      </m:num>
                      <m:den>
                        <m:r>
                          <a:rPr lang="en-US" altLang="zh-CN" sz="2667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𝑝𝑟𝑒𝑐𝑖𝑠𝑖𝑜𝑛</m:t>
                        </m:r>
                        <m:r>
                          <a:rPr lang="en-US" altLang="zh-CN" sz="2667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altLang="zh-CN" sz="2667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𝑟𝑒𝑐𝑎𝑙𝑙</m:t>
                        </m:r>
                      </m:den>
                    </m:f>
                  </m:oMath>
                </a14:m>
                <a:endParaRPr lang="en-US" sz="2667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lvl="2" indent="-457200">
                  <a:buFont typeface="Arial" panose="020B0604020202020204" pitchFamily="34" charset="0"/>
                  <a:buChar char="•"/>
                  <a:defRPr/>
                </a:pPr>
                <a:endParaRPr lang="en-US" sz="2667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lvl="2" indent="-457200">
                  <a:buFont typeface="Arial" panose="020B0604020202020204" pitchFamily="34" charset="0"/>
                  <a:buChar char="•"/>
                  <a:defRPr/>
                </a:pPr>
                <a:endParaRPr lang="en-US" sz="2667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914400" lvl="1" indent="-457200">
                  <a:buFont typeface="Arial" panose="020B0604020202020204" pitchFamily="34" charset="0"/>
                  <a:buChar char="•"/>
                  <a:defRPr/>
                </a:pPr>
                <a:endParaRPr lang="en-US" sz="26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Helvetica"/>
                </a:endParaRPr>
              </a:p>
              <a:p>
                <a:pPr marL="914400" lvl="1" indent="-457200">
                  <a:buFont typeface="Arial" panose="020B0604020202020204" pitchFamily="34" charset="0"/>
                  <a:buChar char="•"/>
                  <a:defRPr/>
                </a:pPr>
                <a:endParaRPr lang="en-US" sz="2667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Helvetica"/>
                </a:endParaRPr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0355C35-A81C-8744-89D3-E3AA522B1D8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" y="840243"/>
                <a:ext cx="11682628" cy="3813352"/>
              </a:xfrm>
              <a:prstGeom prst="rect">
                <a:avLst/>
              </a:prstGeom>
              <a:blipFill>
                <a:blip r:embed="rId3"/>
                <a:stretch>
                  <a:fillRect l="-978" t="-13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15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566419-F896-0D44-B318-54AC264041B2}"/>
              </a:ext>
            </a:extLst>
          </p:cNvPr>
          <p:cNvSpPr/>
          <p:nvPr/>
        </p:nvSpPr>
        <p:spPr>
          <a:xfrm>
            <a:off x="304799" y="5683773"/>
            <a:ext cx="117821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scikit-learn.org</a:t>
            </a:r>
            <a:r>
              <a:rPr lang="en-US" sz="1600" dirty="0"/>
              <a:t>/stable/</a:t>
            </a:r>
            <a:r>
              <a:rPr lang="en-US" sz="1600" dirty="0" err="1"/>
              <a:t>auto_examples</a:t>
            </a:r>
            <a:r>
              <a:rPr lang="en-US" sz="1600" dirty="0"/>
              <a:t>/</a:t>
            </a:r>
            <a:r>
              <a:rPr lang="en-US" sz="1600" dirty="0" err="1"/>
              <a:t>model_selection</a:t>
            </a:r>
            <a:r>
              <a:rPr lang="en-US" sz="1600" dirty="0"/>
              <a:t>/plot_roc.html#sphx-glr-auto-examples-model-selection-plot-roc-py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4DA990-89DE-4149-AE7F-FF6A9DA198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957" y="3028257"/>
            <a:ext cx="3389972" cy="254247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CA28336-822D-4D42-9ABA-BBB05518B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4822230"/>
              </p:ext>
            </p:extLst>
          </p:nvPr>
        </p:nvGraphicFramePr>
        <p:xfrm>
          <a:off x="4943087" y="3497908"/>
          <a:ext cx="6174680" cy="138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72629">
                  <a:extLst>
                    <a:ext uri="{9D8B030D-6E8A-4147-A177-3AD203B41FA5}">
                      <a16:colId xmlns:a16="http://schemas.microsoft.com/office/drawing/2014/main" val="1401507752"/>
                    </a:ext>
                  </a:extLst>
                </a:gridCol>
                <a:gridCol w="1951464">
                  <a:extLst>
                    <a:ext uri="{9D8B030D-6E8A-4147-A177-3AD203B41FA5}">
                      <a16:colId xmlns:a16="http://schemas.microsoft.com/office/drawing/2014/main" val="3074044897"/>
                    </a:ext>
                  </a:extLst>
                </a:gridCol>
                <a:gridCol w="2050587">
                  <a:extLst>
                    <a:ext uri="{9D8B030D-6E8A-4147-A177-3AD203B41FA5}">
                      <a16:colId xmlns:a16="http://schemas.microsoft.com/office/drawing/2014/main" val="3013678662"/>
                    </a:ext>
                  </a:extLst>
                </a:gridCol>
              </a:tblGrid>
              <a:tr h="499331">
                <a:tc>
                  <a:txBody>
                    <a:bodyPr/>
                    <a:lstStyle/>
                    <a:p>
                      <a:r>
                        <a:rPr lang="en-US" dirty="0"/>
                        <a:t>                 Predicted</a:t>
                      </a:r>
                    </a:p>
                    <a:p>
                      <a:r>
                        <a:rPr lang="en-US" dirty="0"/>
                        <a:t>Actual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Tumor (Positive)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 (Negative)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5126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Tumor (Positive)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True positive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 negative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34284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Normal (Negative)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False positive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True negative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07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0924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>
            <a:extLst>
              <a:ext uri="{FF2B5EF4-FFF2-40B4-BE49-F238E27FC236}">
                <a16:creationId xmlns:a16="http://schemas.microsoft.com/office/drawing/2014/main" id="{956BFB39-2BD0-AD4E-A94D-B2E60D80D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B786F49-FC0B-6B46-BABD-E40E410930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9219" name="Picture 7">
            <a:extLst>
              <a:ext uri="{FF2B5EF4-FFF2-40B4-BE49-F238E27FC236}">
                <a16:creationId xmlns:a16="http://schemas.microsoft.com/office/drawing/2014/main" id="{33A5CECE-F8CC-124B-844D-B637A8E9C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>
            <a:extLst>
              <a:ext uri="{FF2B5EF4-FFF2-40B4-BE49-F238E27FC236}">
                <a16:creationId xmlns:a16="http://schemas.microsoft.com/office/drawing/2014/main" id="{291415EB-45E4-034E-AEDC-C43F23F9BB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267" i="1" dirty="0">
                <a:solidFill>
                  <a:schemeClr val="bg1"/>
                </a:solidFill>
              </a:rPr>
              <a:t>4. Results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9221" name="TextBox 9">
            <a:extLst>
              <a:ext uri="{FF2B5EF4-FFF2-40B4-BE49-F238E27FC236}">
                <a16:creationId xmlns:a16="http://schemas.microsoft.com/office/drawing/2014/main" id="{98A7D749-9FC8-9249-A03E-350E05BBA2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86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3F61E037-4F10-594B-B4B9-C7DF6A7E5C8A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16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  <a:p>
            <a:pPr>
              <a:lnSpc>
                <a:spcPts val="3200"/>
              </a:lnSpc>
            </a:pP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251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4.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Results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2554930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Comparison of different models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Transfer learning vs Fine-tuning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Single-scale vs Multi-scale</a:t>
            </a:r>
          </a:p>
          <a:p>
            <a:pPr lvl="1"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lvl="1"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17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8420755-05F0-2E4D-842D-929B7DA06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87668"/>
              </p:ext>
            </p:extLst>
          </p:nvPr>
        </p:nvGraphicFramePr>
        <p:xfrm>
          <a:off x="1200667" y="2631131"/>
          <a:ext cx="8182517" cy="18542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506547">
                  <a:extLst>
                    <a:ext uri="{9D8B030D-6E8A-4147-A177-3AD203B41FA5}">
                      <a16:colId xmlns:a16="http://schemas.microsoft.com/office/drawing/2014/main" val="4115195737"/>
                    </a:ext>
                  </a:extLst>
                </a:gridCol>
                <a:gridCol w="3792601">
                  <a:extLst>
                    <a:ext uri="{9D8B030D-6E8A-4147-A177-3AD203B41FA5}">
                      <a16:colId xmlns:a16="http://schemas.microsoft.com/office/drawing/2014/main" val="1635371072"/>
                    </a:ext>
                  </a:extLst>
                </a:gridCol>
                <a:gridCol w="1883369">
                  <a:extLst>
                    <a:ext uri="{9D8B030D-6E8A-4147-A177-3AD203B41FA5}">
                      <a16:colId xmlns:a16="http://schemas.microsoft.com/office/drawing/2014/main" val="41562468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 &amp; 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Trainable 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2813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Level2-transfer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524,801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0.8728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8301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Level2+3-transfer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1,049,089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0.8818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6255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Level2-fine-tuning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920,065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0.9293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8255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Level2+3-fine-tuning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1,839,617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i="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0.9317</a:t>
                      </a:r>
                      <a:endParaRPr lang="en-US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5616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1291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4.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Results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2965364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Results of test_001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AUC: </a:t>
            </a: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0.9332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Recall: </a:t>
            </a: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0.8000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F1: 0.6727  </a:t>
            </a:r>
          </a:p>
          <a:p>
            <a:pPr lvl="1"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lvl="1"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18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76FBA0-425D-B74C-BD56-6F1669A51A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567" y="1036379"/>
            <a:ext cx="4432300" cy="238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3C9F88-4B40-574E-B557-9BDB2A744D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7567" y="3540510"/>
            <a:ext cx="2074901" cy="22982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081215-C4A1-9345-9A28-5A1E56F71E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4966" y="3540509"/>
            <a:ext cx="2074901" cy="229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4132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4.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Results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2965364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Results of test_079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AUC: </a:t>
            </a: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0.9516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Recall: </a:t>
            </a: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0.4435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F1: 0.6145</a:t>
            </a:r>
          </a:p>
          <a:p>
            <a:pPr lvl="1"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lvl="1"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19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4B8A4B-146F-8046-B445-AAF9D7F9F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577" y="1000962"/>
            <a:ext cx="4606228" cy="2072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D85085-262C-ED40-A2E6-6299453F35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7577" y="3153912"/>
            <a:ext cx="2153352" cy="19482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93FCC06-1A6C-DA41-A24C-C1C6DEDE66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8636" y="3128101"/>
            <a:ext cx="2145169" cy="194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36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1" name="Picture 20" descr="16x9_foam.jpg">
            <a:extLst>
              <a:ext uri="{FF2B5EF4-FFF2-40B4-BE49-F238E27FC236}">
                <a16:creationId xmlns:a16="http://schemas.microsoft.com/office/drawing/2014/main" id="{7A727041-A943-0A47-AFAE-5A32D4C9B0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1"/>
            <a:ext cx="3048000" cy="626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A90786E9-EA12-D140-AC33-F6CE78F63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51203" name="Picture 39">
            <a:extLst>
              <a:ext uri="{FF2B5EF4-FFF2-40B4-BE49-F238E27FC236}">
                <a16:creationId xmlns:a16="http://schemas.microsoft.com/office/drawing/2014/main" id="{CAB3FCA5-8CC1-C742-977C-13FBC3C0D3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4" name="TextBox 40">
            <a:extLst>
              <a:ext uri="{FF2B5EF4-FFF2-40B4-BE49-F238E27FC236}">
                <a16:creationId xmlns:a16="http://schemas.microsoft.com/office/drawing/2014/main" id="{3B7EBDF5-65AA-2640-8C72-669183F40E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AA3B456A-192C-6448-9997-65B1BFA8A9F2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Presentation Title Presentation Title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DFE21A3-3958-4C4A-957B-DC479D5FC119}"/>
              </a:ext>
            </a:extLst>
          </p:cNvPr>
          <p:cNvSpPr/>
          <p:nvPr/>
        </p:nvSpPr>
        <p:spPr>
          <a:xfrm>
            <a:off x="0" y="0"/>
            <a:ext cx="9144000" cy="6096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40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1208" name="Rectangle 24">
            <a:extLst>
              <a:ext uri="{FF2B5EF4-FFF2-40B4-BE49-F238E27FC236}">
                <a16:creationId xmlns:a16="http://schemas.microsoft.com/office/drawing/2014/main" id="{BB426A35-6BA9-AA46-8F24-9E2247A2CE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3200" b="1" dirty="0">
                <a:solidFill>
                  <a:schemeClr val="bg1"/>
                </a:solidFill>
              </a:rPr>
              <a:t>Outline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2F24635-B7DC-3E4B-AB13-965868C56A4C}"/>
              </a:ext>
            </a:extLst>
          </p:cNvPr>
          <p:cNvSpPr/>
          <p:nvPr/>
        </p:nvSpPr>
        <p:spPr>
          <a:xfrm>
            <a:off x="340784" y="1059769"/>
            <a:ext cx="7680960" cy="4739952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514350" indent="-514350">
              <a:spcAft>
                <a:spcPts val="600"/>
              </a:spcAft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Introduction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Data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 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Processing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Model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Results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Conclusion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Code Walkthrough</a:t>
            </a:r>
          </a:p>
          <a:p>
            <a:pPr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366725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4.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Results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3375796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Results of test_094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AUC: </a:t>
            </a: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0.9112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Recall: </a:t>
            </a: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0.5932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F1: 0.7359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lvl="1"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20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DAC720-E474-3642-8958-A638E089F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567" y="1042515"/>
            <a:ext cx="4432300" cy="2070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BFB563-B40E-704E-8594-08E12E093A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7567" y="3347345"/>
            <a:ext cx="2063826" cy="19382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AFFADDD-7AAB-4A48-9B88-4E0779F2BD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6041" y="3347345"/>
            <a:ext cx="2063826" cy="193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295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>
            <a:extLst>
              <a:ext uri="{FF2B5EF4-FFF2-40B4-BE49-F238E27FC236}">
                <a16:creationId xmlns:a16="http://schemas.microsoft.com/office/drawing/2014/main" id="{956BFB39-2BD0-AD4E-A94D-B2E60D80D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B786F49-FC0B-6B46-BABD-E40E410930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9219" name="Picture 7">
            <a:extLst>
              <a:ext uri="{FF2B5EF4-FFF2-40B4-BE49-F238E27FC236}">
                <a16:creationId xmlns:a16="http://schemas.microsoft.com/office/drawing/2014/main" id="{33A5CECE-F8CC-124B-844D-B637A8E9C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>
            <a:extLst>
              <a:ext uri="{FF2B5EF4-FFF2-40B4-BE49-F238E27FC236}">
                <a16:creationId xmlns:a16="http://schemas.microsoft.com/office/drawing/2014/main" id="{291415EB-45E4-034E-AEDC-C43F23F9BB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267" i="1" dirty="0">
                <a:solidFill>
                  <a:schemeClr val="bg1"/>
                </a:solidFill>
              </a:rPr>
              <a:t>5. Conclusion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9221" name="TextBox 9">
            <a:extLst>
              <a:ext uri="{FF2B5EF4-FFF2-40B4-BE49-F238E27FC236}">
                <a16:creationId xmlns:a16="http://schemas.microsoft.com/office/drawing/2014/main" id="{98A7D749-9FC8-9249-A03E-350E05BBA2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86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3F61E037-4F10-594B-B4B9-C7DF6A7E5C8A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21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  <a:p>
            <a:pPr>
              <a:lnSpc>
                <a:spcPts val="3200"/>
              </a:lnSpc>
            </a:pP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86280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5.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Conclusion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2965364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Using data of higher zoom level will result in more precise result. 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Fine-tuning model achieves better result than transfer learning because the slides data are very different from data of ImageNet.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Multi-scale model achieves slightly better result than single-scale model.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lvl="1"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endParaRPr lang="en-US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22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3152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>
            <a:extLst>
              <a:ext uri="{FF2B5EF4-FFF2-40B4-BE49-F238E27FC236}">
                <a16:creationId xmlns:a16="http://schemas.microsoft.com/office/drawing/2014/main" id="{956BFB39-2BD0-AD4E-A94D-B2E60D80D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B786F49-FC0B-6B46-BABD-E40E410930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9219" name="Picture 7">
            <a:extLst>
              <a:ext uri="{FF2B5EF4-FFF2-40B4-BE49-F238E27FC236}">
                <a16:creationId xmlns:a16="http://schemas.microsoft.com/office/drawing/2014/main" id="{33A5CECE-F8CC-124B-844D-B637A8E9C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>
            <a:extLst>
              <a:ext uri="{FF2B5EF4-FFF2-40B4-BE49-F238E27FC236}">
                <a16:creationId xmlns:a16="http://schemas.microsoft.com/office/drawing/2014/main" id="{291415EB-45E4-034E-AEDC-C43F23F9BB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267" i="1" dirty="0">
                <a:solidFill>
                  <a:schemeClr val="bg1"/>
                </a:solidFill>
              </a:rPr>
              <a:t>6. Code Walkthrough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9221" name="TextBox 9">
            <a:extLst>
              <a:ext uri="{FF2B5EF4-FFF2-40B4-BE49-F238E27FC236}">
                <a16:creationId xmlns:a16="http://schemas.microsoft.com/office/drawing/2014/main" id="{98A7D749-9FC8-9249-A03E-350E05BBA2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86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3F61E037-4F10-594B-B4B9-C7DF6A7E5C8A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23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  <a:p>
            <a:pPr>
              <a:lnSpc>
                <a:spcPts val="3200"/>
              </a:lnSpc>
            </a:pP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8804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Picture 3" descr="16x9-low-hammers-01.jpg">
            <a:extLst>
              <a:ext uri="{FF2B5EF4-FFF2-40B4-BE49-F238E27FC236}">
                <a16:creationId xmlns:a16="http://schemas.microsoft.com/office/drawing/2014/main" id="{9AC21BF8-6E3F-DF4D-8773-D36AA2088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TextBox 7">
            <a:extLst>
              <a:ext uri="{FF2B5EF4-FFF2-40B4-BE49-F238E27FC236}">
                <a16:creationId xmlns:a16="http://schemas.microsoft.com/office/drawing/2014/main" id="{7CF2A436-C6CF-304A-B845-930AF54EE3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89210" y="1634480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267" i="1" dirty="0">
                <a:solidFill>
                  <a:schemeClr val="bg1"/>
                </a:solidFill>
              </a:rPr>
              <a:t>Thank you for listening!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6CF7A3-4BF6-9547-AD59-1E44811CFC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4100" name="Picture 8">
            <a:extLst>
              <a:ext uri="{FF2B5EF4-FFF2-40B4-BE49-F238E27FC236}">
                <a16:creationId xmlns:a16="http://schemas.microsoft.com/office/drawing/2014/main" id="{E3FB4A36-5E25-9041-84B5-18E1E2E15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1" name="TextBox 5">
            <a:extLst>
              <a:ext uri="{FF2B5EF4-FFF2-40B4-BE49-F238E27FC236}">
                <a16:creationId xmlns:a16="http://schemas.microsoft.com/office/drawing/2014/main" id="{F418C999-29F3-0D4C-8621-8AD4E36322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262540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>
            <a:extLst>
              <a:ext uri="{FF2B5EF4-FFF2-40B4-BE49-F238E27FC236}">
                <a16:creationId xmlns:a16="http://schemas.microsoft.com/office/drawing/2014/main" id="{956BFB39-2BD0-AD4E-A94D-B2E60D80D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B786F49-FC0B-6B46-BABD-E40E410930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9219" name="Picture 7">
            <a:extLst>
              <a:ext uri="{FF2B5EF4-FFF2-40B4-BE49-F238E27FC236}">
                <a16:creationId xmlns:a16="http://schemas.microsoft.com/office/drawing/2014/main" id="{33A5CECE-F8CC-124B-844D-B637A8E9C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>
            <a:extLst>
              <a:ext uri="{FF2B5EF4-FFF2-40B4-BE49-F238E27FC236}">
                <a16:creationId xmlns:a16="http://schemas.microsoft.com/office/drawing/2014/main" id="{291415EB-45E4-034E-AEDC-C43F23F9BB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455647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zh-CN" sz="4267" i="1" dirty="0">
                <a:solidFill>
                  <a:schemeClr val="bg1"/>
                </a:solidFill>
              </a:rPr>
              <a:t>1.</a:t>
            </a:r>
            <a:r>
              <a:rPr lang="zh-CN" altLang="en-US" sz="4267" i="1" dirty="0">
                <a:solidFill>
                  <a:schemeClr val="bg1"/>
                </a:solidFill>
              </a:rPr>
              <a:t> </a:t>
            </a:r>
            <a:r>
              <a:rPr lang="en-US" altLang="zh-CN" sz="4267" i="1" dirty="0">
                <a:solidFill>
                  <a:schemeClr val="bg1"/>
                </a:solidFill>
              </a:rPr>
              <a:t>Introduction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9221" name="TextBox 9">
            <a:extLst>
              <a:ext uri="{FF2B5EF4-FFF2-40B4-BE49-F238E27FC236}">
                <a16:creationId xmlns:a16="http://schemas.microsoft.com/office/drawing/2014/main" id="{98A7D749-9FC8-9249-A03E-350E05BBA2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86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3F61E037-4F10-594B-B4B9-C7DF6A7E5C8A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  <a:p>
            <a:pPr>
              <a:lnSpc>
                <a:spcPts val="3200"/>
              </a:lnSpc>
            </a:pP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003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1.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Introduction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2144498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Background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Lymph nodes are small glands that filter lymph, the fluid that circulates through the lymphatic system.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lymph nodes in the axilla are the first place breast cancer is likely to spread.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4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3CBE61-BB3F-ED4E-88E5-1ACD46DC61C4}"/>
              </a:ext>
            </a:extLst>
          </p:cNvPr>
          <p:cNvSpPr txBox="1"/>
          <p:nvPr/>
        </p:nvSpPr>
        <p:spPr>
          <a:xfrm>
            <a:off x="340784" y="5755768"/>
            <a:ext cx="1168262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https://camelyon17.grand-challenge.org/Background/ </a:t>
            </a:r>
            <a:endParaRPr lang="en-US" sz="1600" dirty="0">
              <a:effectLst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93956-7584-E841-99E0-3EFE4622B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9401" y="3146013"/>
            <a:ext cx="4065779" cy="24735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A63F57-B430-704E-9AC0-29217F41AD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57794" y="3157297"/>
            <a:ext cx="3192652" cy="247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54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1.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Introduction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3806683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Motivation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The</a:t>
            </a:r>
            <a:r>
              <a:rPr lang="zh-CN" alt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 </a:t>
            </a:r>
            <a:r>
              <a:rPr lang="en-US" altLang="zh-CN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treatment </a:t>
            </a: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 management of breast cancer is determined by the disease stage, which involves the microscopic examination of lymph node adjacent to the breast.</a:t>
            </a:r>
            <a:r>
              <a:rPr lang="en-US" sz="2800" dirty="0"/>
              <a:t> </a:t>
            </a:r>
            <a:endParaRPr lang="en-US" altLang="zh-CN" sz="2667" dirty="0">
              <a:solidFill>
                <a:schemeClr val="tx1">
                  <a:lumMod val="75000"/>
                  <a:lumOff val="25000"/>
                </a:schemeClr>
              </a:solidFill>
              <a:cs typeface="Helvetica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altLang="zh-CN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This process requires highly skilled pathologists and is fairly time-consuming and error prone.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Computer assisted detection of lymph node metastasis could increase the sensitivity, speed and consistency of metastasis detection.</a:t>
            </a:r>
          </a:p>
          <a:p>
            <a:pPr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5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3CBE61-BB3F-ED4E-88E5-1ACD46DC61C4}"/>
              </a:ext>
            </a:extLst>
          </p:cNvPr>
          <p:cNvSpPr txBox="1"/>
          <p:nvPr/>
        </p:nvSpPr>
        <p:spPr>
          <a:xfrm>
            <a:off x="340784" y="5711164"/>
            <a:ext cx="1168262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Y. Liu, K. Gadepalli, et al</a:t>
            </a:r>
            <a:r>
              <a:rPr lang="en-US" sz="1600" i="1" dirty="0"/>
              <a:t>.</a:t>
            </a:r>
            <a:r>
              <a:rPr lang="en-US" sz="1600" dirty="0"/>
              <a:t>, “Detecting cancer metastases on gigapixel pathology images,” </a:t>
            </a:r>
            <a:r>
              <a:rPr lang="en-US" sz="1600" i="1" dirty="0" err="1"/>
              <a:t>arXiv</a:t>
            </a:r>
            <a:r>
              <a:rPr lang="en-US" sz="1600" i="1" dirty="0"/>
              <a:t> preprint arXiv:1703.02442</a:t>
            </a:r>
            <a:r>
              <a:rPr lang="en-US" sz="1600" dirty="0"/>
              <a:t>, 2017. </a:t>
            </a:r>
            <a:endParaRPr lang="en-US" sz="1600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411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16x9_grey.jpg">
            <a:extLst>
              <a:ext uri="{FF2B5EF4-FFF2-40B4-BE49-F238E27FC236}">
                <a16:creationId xmlns:a16="http://schemas.microsoft.com/office/drawing/2014/main" id="{956BFB39-2BD0-AD4E-A94D-B2E60D80D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B786F49-FC0B-6B46-BABD-E40E410930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9219" name="Picture 7">
            <a:extLst>
              <a:ext uri="{FF2B5EF4-FFF2-40B4-BE49-F238E27FC236}">
                <a16:creationId xmlns:a16="http://schemas.microsoft.com/office/drawing/2014/main" id="{33A5CECE-F8CC-124B-844D-B637A8E9C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8">
            <a:extLst>
              <a:ext uri="{FF2B5EF4-FFF2-40B4-BE49-F238E27FC236}">
                <a16:creationId xmlns:a16="http://schemas.microsoft.com/office/drawing/2014/main" id="{291415EB-45E4-034E-AEDC-C43F23F9BB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267" i="1" dirty="0">
                <a:solidFill>
                  <a:schemeClr val="bg1"/>
                </a:solidFill>
              </a:rPr>
              <a:t>2. Data Processing 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9221" name="TextBox 9">
            <a:extLst>
              <a:ext uri="{FF2B5EF4-FFF2-40B4-BE49-F238E27FC236}">
                <a16:creationId xmlns:a16="http://schemas.microsoft.com/office/drawing/2014/main" id="{98A7D749-9FC8-9249-A03E-350E05BBA2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86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3F61E037-4F10-594B-B4B9-C7DF6A7E5C8A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6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  <a:p>
            <a:pPr>
              <a:lnSpc>
                <a:spcPts val="3200"/>
              </a:lnSpc>
            </a:pP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776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2.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Data Processing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1734064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Data preparation for training and validation data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Generate mask for slide tumor_038.tif using ASAP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Sanity check</a:t>
            </a:r>
          </a:p>
          <a:p>
            <a:pPr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7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7A19A0-816F-E44C-877A-78E08AA86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113" y="2393159"/>
            <a:ext cx="3810000" cy="2933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BDC5268-55B2-CF43-A6A4-67E9AF606A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575" y="2386146"/>
            <a:ext cx="3810000" cy="29337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B8FCDDB-0638-4948-871E-1AE704E178CA}"/>
              </a:ext>
            </a:extLst>
          </p:cNvPr>
          <p:cNvSpPr txBox="1"/>
          <p:nvPr/>
        </p:nvSpPr>
        <p:spPr>
          <a:xfrm>
            <a:off x="1817649" y="5498067"/>
            <a:ext cx="2107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Slide of tumor_110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C9F467A-CB84-1B4B-9CDF-1C23387CEE44}"/>
              </a:ext>
            </a:extLst>
          </p:cNvPr>
          <p:cNvSpPr txBox="1"/>
          <p:nvPr/>
        </p:nvSpPr>
        <p:spPr>
          <a:xfrm>
            <a:off x="7108334" y="5496503"/>
            <a:ext cx="2107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Mask of tumor_110</a:t>
            </a:r>
          </a:p>
        </p:txBody>
      </p:sp>
    </p:spTree>
    <p:extLst>
      <p:ext uri="{BB962C8B-B14F-4D97-AF65-F5344CB8AC3E}">
        <p14:creationId xmlns:p14="http://schemas.microsoft.com/office/powerpoint/2010/main" val="3842028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2.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Data Processing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2144498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Data preparation for test data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Download three slides from test dataset in CAMELYON16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Generate corresponding masks for these slides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Sanity check</a:t>
            </a:r>
          </a:p>
          <a:p>
            <a:pPr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8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FA4842-8DA6-464D-A0FB-744C06AC0B28}"/>
              </a:ext>
            </a:extLst>
          </p:cNvPr>
          <p:cNvSpPr txBox="1"/>
          <p:nvPr/>
        </p:nvSpPr>
        <p:spPr>
          <a:xfrm>
            <a:off x="2375210" y="5757436"/>
            <a:ext cx="2107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Slide of test_001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B3A8A1-1E8A-054A-AC88-D6FFE3CDDD43}"/>
              </a:ext>
            </a:extLst>
          </p:cNvPr>
          <p:cNvSpPr txBox="1"/>
          <p:nvPr/>
        </p:nvSpPr>
        <p:spPr>
          <a:xfrm>
            <a:off x="7331359" y="5759553"/>
            <a:ext cx="2107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Mask of test_001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1F05AA-9F00-EF4D-BF55-BEAB3D165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301" y="2702104"/>
            <a:ext cx="2832100" cy="2933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596921-430D-E541-A7C4-458CCD6A5C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6823" y="2702104"/>
            <a:ext cx="28321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093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9DA9A1-AD6A-3945-8C12-C223A5AE2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338" name="Rectangle 7">
            <a:extLst>
              <a:ext uri="{FF2B5EF4-FFF2-40B4-BE49-F238E27FC236}">
                <a16:creationId xmlns:a16="http://schemas.microsoft.com/office/drawing/2014/main" id="{81F34BD4-CC43-4C4F-814B-8C5C58D94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2.</a:t>
            </a:r>
            <a:r>
              <a:rPr lang="zh-CN" altLang="en-US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>
                <a:solidFill>
                  <a:schemeClr val="bg1"/>
                </a:solidFill>
              </a:rPr>
              <a:t>Data Processing</a:t>
            </a:r>
            <a:endParaRPr lang="en-US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355C35-A81C-8744-89D3-E3AA522B1D8A}"/>
              </a:ext>
            </a:extLst>
          </p:cNvPr>
          <p:cNvSpPr/>
          <p:nvPr/>
        </p:nvSpPr>
        <p:spPr>
          <a:xfrm>
            <a:off x="304799" y="990601"/>
            <a:ext cx="11682628" cy="2144498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Dataset split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Total: 25 slides (22 provided and 3 converted by myself)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Training set: 20 slides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Validation set: 2 slides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667" dirty="0">
                <a:solidFill>
                  <a:schemeClr val="tx1">
                    <a:lumMod val="75000"/>
                    <a:lumOff val="25000"/>
                  </a:schemeClr>
                </a:solidFill>
                <a:cs typeface="Helvetica"/>
              </a:rPr>
              <a:t>Test set: 3 slides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368A51-72FE-F14E-BCCC-EB44238D46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41" name="Picture 10">
            <a:extLst>
              <a:ext uri="{FF2B5EF4-FFF2-40B4-BE49-F238E27FC236}">
                <a16:creationId xmlns:a16="http://schemas.microsoft.com/office/drawing/2014/main" id="{29663A20-E15E-0C4B-BE24-60078BD0B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TextBox 11">
            <a:extLst>
              <a:ext uri="{FF2B5EF4-FFF2-40B4-BE49-F238E27FC236}">
                <a16:creationId xmlns:a16="http://schemas.microsoft.com/office/drawing/2014/main" id="{3E3B39A4-D75E-4B48-8E10-0734DDFAA2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</a:pPr>
            <a:fld id="{753F194A-6333-4142-94C6-9C36773C1C18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</a:pPr>
              <a:t>9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sz="1600" i="1" dirty="0">
                <a:solidFill>
                  <a:schemeClr val="bg1"/>
                </a:solidFill>
              </a:rPr>
              <a:t>Applied Deep Learning Course Project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121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579</TotalTime>
  <Words>868</Words>
  <Application>Microsoft Macintosh PowerPoint</Application>
  <PresentationFormat>Widescreen</PresentationFormat>
  <Paragraphs>201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 xinyue</dc:creator>
  <cp:lastModifiedBy>su xinyue</cp:lastModifiedBy>
  <cp:revision>52</cp:revision>
  <dcterms:created xsi:type="dcterms:W3CDTF">2019-12-17T20:16:50Z</dcterms:created>
  <dcterms:modified xsi:type="dcterms:W3CDTF">2021-01-22T09:04:04Z</dcterms:modified>
</cp:coreProperties>
</file>

<file path=docProps/thumbnail.jpeg>
</file>